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62" r:id="rId3"/>
    <p:sldId id="261" r:id="rId4"/>
    <p:sldId id="267" r:id="rId5"/>
    <p:sldId id="268" r:id="rId6"/>
    <p:sldId id="264" r:id="rId7"/>
    <p:sldId id="259" r:id="rId8"/>
    <p:sldId id="256" r:id="rId9"/>
    <p:sldId id="265" r:id="rId10"/>
    <p:sldId id="257" r:id="rId11"/>
    <p:sldId id="266" r:id="rId12"/>
    <p:sldId id="260"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6" d="100"/>
          <a:sy n="76" d="100"/>
        </p:scale>
        <p:origin x="-1840"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Click to edit Master subtitle style</a:t>
            </a:r>
            <a:endParaRPr lang="en-US"/>
          </a:p>
        </p:txBody>
      </p:sp>
      <p:sp>
        <p:nvSpPr>
          <p:cNvPr id="4" name="Date Placeholder 3"/>
          <p:cNvSpPr>
            <a:spLocks noGrp="1"/>
          </p:cNvSpPr>
          <p:nvPr>
            <p:ph type="dt" sz="half" idx="10"/>
          </p:nvPr>
        </p:nvSpPr>
        <p:spPr/>
        <p:txBody>
          <a:bodyPr/>
          <a:lstStyle/>
          <a:p>
            <a:fld id="{1D88C44C-669B-A946-B237-440681DC9F31}" type="datetimeFigureOut">
              <a:rPr lang="en-US" smtClean="0"/>
              <a:t>7/26/15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1585216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1D88C44C-669B-A946-B237-440681DC9F31}" type="datetimeFigureOut">
              <a:rPr lang="en-US" smtClean="0"/>
              <a:t>7/26/15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4194400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1D88C44C-669B-A946-B237-440681DC9F31}" type="datetimeFigureOut">
              <a:rPr lang="en-US" smtClean="0"/>
              <a:t>7/26/15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3269807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1D88C44C-669B-A946-B237-440681DC9F31}" type="datetimeFigureOut">
              <a:rPr lang="en-US" smtClean="0"/>
              <a:t>7/26/15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3375561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Click to edit Master text styles</a:t>
            </a:r>
          </a:p>
        </p:txBody>
      </p:sp>
      <p:sp>
        <p:nvSpPr>
          <p:cNvPr id="4" name="Date Placeholder 3"/>
          <p:cNvSpPr>
            <a:spLocks noGrp="1"/>
          </p:cNvSpPr>
          <p:nvPr>
            <p:ph type="dt" sz="half" idx="10"/>
          </p:nvPr>
        </p:nvSpPr>
        <p:spPr/>
        <p:txBody>
          <a:bodyPr/>
          <a:lstStyle/>
          <a:p>
            <a:fld id="{1D88C44C-669B-A946-B237-440681DC9F31}" type="datetimeFigureOut">
              <a:rPr lang="en-US" smtClean="0"/>
              <a:t>7/26/15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266512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Date Placeholder 4"/>
          <p:cNvSpPr>
            <a:spLocks noGrp="1"/>
          </p:cNvSpPr>
          <p:nvPr>
            <p:ph type="dt" sz="half" idx="10"/>
          </p:nvPr>
        </p:nvSpPr>
        <p:spPr/>
        <p:txBody>
          <a:bodyPr/>
          <a:lstStyle/>
          <a:p>
            <a:fld id="{1D88C44C-669B-A946-B237-440681DC9F31}" type="datetimeFigureOut">
              <a:rPr lang="en-US" smtClean="0"/>
              <a:t>7/26/15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1751958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Date Placeholder 6"/>
          <p:cNvSpPr>
            <a:spLocks noGrp="1"/>
          </p:cNvSpPr>
          <p:nvPr>
            <p:ph type="dt" sz="half" idx="10"/>
          </p:nvPr>
        </p:nvSpPr>
        <p:spPr/>
        <p:txBody>
          <a:bodyPr/>
          <a:lstStyle/>
          <a:p>
            <a:fld id="{1D88C44C-669B-A946-B237-440681DC9F31}" type="datetimeFigureOut">
              <a:rPr lang="en-US" smtClean="0"/>
              <a:t>7/26/15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457547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Date Placeholder 2"/>
          <p:cNvSpPr>
            <a:spLocks noGrp="1"/>
          </p:cNvSpPr>
          <p:nvPr>
            <p:ph type="dt" sz="half" idx="10"/>
          </p:nvPr>
        </p:nvSpPr>
        <p:spPr/>
        <p:txBody>
          <a:bodyPr/>
          <a:lstStyle/>
          <a:p>
            <a:fld id="{1D88C44C-669B-A946-B237-440681DC9F31}" type="datetimeFigureOut">
              <a:rPr lang="en-US" smtClean="0"/>
              <a:t>7/26/15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3401339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8C44C-669B-A946-B237-440681DC9F31}" type="datetimeFigureOut">
              <a:rPr lang="en-US" smtClean="0"/>
              <a:t>7/26/15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188857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1D88C44C-669B-A946-B237-440681DC9F31}" type="datetimeFigureOut">
              <a:rPr lang="en-US" smtClean="0"/>
              <a:t>7/26/15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341997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1D88C44C-669B-A946-B237-440681DC9F31}" type="datetimeFigureOut">
              <a:rPr lang="en-US" smtClean="0"/>
              <a:t>7/26/15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399857-A688-1A40-9A6A-964FC1E4B781}" type="slidenum">
              <a:rPr lang="en-US" smtClean="0"/>
              <a:t>‹Nr.›</a:t>
            </a:fld>
            <a:endParaRPr lang="en-US" dirty="0"/>
          </a:p>
        </p:txBody>
      </p:sp>
    </p:spTree>
    <p:extLst>
      <p:ext uri="{BB962C8B-B14F-4D97-AF65-F5344CB8AC3E}">
        <p14:creationId xmlns:p14="http://schemas.microsoft.com/office/powerpoint/2010/main" val="31226955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8C44C-669B-A946-B237-440681DC9F31}" type="datetimeFigureOut">
              <a:rPr lang="en-US" smtClean="0"/>
              <a:t>7/26/15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399857-A688-1A40-9A6A-964FC1E4B781}" type="slidenum">
              <a:rPr lang="en-US" smtClean="0"/>
              <a:t>‹Nr.›</a:t>
            </a:fld>
            <a:endParaRPr lang="en-US" dirty="0"/>
          </a:p>
        </p:txBody>
      </p:sp>
    </p:spTree>
    <p:extLst>
      <p:ext uri="{BB962C8B-B14F-4D97-AF65-F5344CB8AC3E}">
        <p14:creationId xmlns:p14="http://schemas.microsoft.com/office/powerpoint/2010/main" val="3787233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MX" dirty="0" smtClean="0"/>
              <a:t>Backyard</a:t>
            </a:r>
            <a:endParaRPr lang="es-MX" dirty="0"/>
          </a:p>
        </p:txBody>
      </p:sp>
      <p:sp>
        <p:nvSpPr>
          <p:cNvPr id="3" name="Subtitle 2"/>
          <p:cNvSpPr>
            <a:spLocks noGrp="1"/>
          </p:cNvSpPr>
          <p:nvPr>
            <p:ph type="subTitle" idx="1"/>
          </p:nvPr>
        </p:nvSpPr>
        <p:spPr/>
        <p:txBody>
          <a:bodyPr/>
          <a:lstStyle/>
          <a:p>
            <a:r>
              <a:rPr lang="es-MX" dirty="0" smtClean="0"/>
              <a:t>Craft Beer</a:t>
            </a:r>
            <a:endParaRPr lang="es-MX" dirty="0"/>
          </a:p>
        </p:txBody>
      </p:sp>
    </p:spTree>
    <p:extLst>
      <p:ext uri="{BB962C8B-B14F-4D97-AF65-F5344CB8AC3E}">
        <p14:creationId xmlns:p14="http://schemas.microsoft.com/office/powerpoint/2010/main" val="4357477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 y="0"/>
            <a:ext cx="9144001" cy="6858000"/>
          </a:xfrm>
          <a:prstGeom prst="rect">
            <a:avLst/>
          </a:prstGeom>
        </p:spPr>
      </p:pic>
      <p:sp>
        <p:nvSpPr>
          <p:cNvPr id="9" name="Rectangle 8"/>
          <p:cNvSpPr/>
          <p:nvPr/>
        </p:nvSpPr>
        <p:spPr>
          <a:xfrm>
            <a:off x="0" y="0"/>
            <a:ext cx="9144000" cy="6858000"/>
          </a:xfrm>
          <a:prstGeom prst="rect">
            <a:avLst/>
          </a:prstGeom>
          <a:solidFill>
            <a:srgbClr val="FFFFFF">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3876541"/>
            <a:ext cx="9144001" cy="1635617"/>
          </a:xfrm>
          <a:prstGeom prst="rect">
            <a:avLst/>
          </a:prstGeom>
          <a:solidFill>
            <a:srgbClr val="FFFFFF">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4000" b="1" dirty="0" smtClean="0">
                <a:solidFill>
                  <a:srgbClr val="002060"/>
                </a:solidFill>
                <a:latin typeface="Arial Black" panose="020B0A04020102020204" pitchFamily="34" charset="0"/>
              </a:rPr>
              <a:t>They are aware of everything around them</a:t>
            </a:r>
            <a:endParaRPr lang="en-US" sz="4000" b="1"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533981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should a product be in order to appeal to them?</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39723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77274" y="-2148"/>
            <a:ext cx="9214834" cy="6956740"/>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Rectangle 1"/>
          <p:cNvSpPr/>
          <p:nvPr/>
        </p:nvSpPr>
        <p:spPr>
          <a:xfrm>
            <a:off x="1748306" y="5849157"/>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solidFill>
                  <a:srgbClr val="002060"/>
                </a:solidFill>
              </a:rPr>
              <a:t>Young adults 20 to 30, passionate, competitive and in search for the new next unique experience. They share moments and search to be the reference of everyone.</a:t>
            </a:r>
            <a:endParaRPr lang="es-MX" dirty="0">
              <a:solidFill>
                <a:srgbClr val="002060"/>
              </a:solidFill>
            </a:endParaRPr>
          </a:p>
        </p:txBody>
      </p:sp>
      <p:sp>
        <p:nvSpPr>
          <p:cNvPr id="3" name="Rectangle 2"/>
          <p:cNvSpPr/>
          <p:nvPr/>
        </p:nvSpPr>
        <p:spPr>
          <a:xfrm>
            <a:off x="1748306" y="4687053"/>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rgbClr val="002060"/>
                </a:solidFill>
              </a:rPr>
              <a:t>I</a:t>
            </a:r>
            <a:r>
              <a:rPr lang="es-MX" sz="1400" dirty="0" smtClean="0">
                <a:solidFill>
                  <a:srgbClr val="002060"/>
                </a:solidFill>
              </a:rPr>
              <a:t>n todays world to know what is happening is a must, in consumer products is not the exception. To know brands that are new and offering something unique stories allows consumers to project an image of knowledge and connection to socialize and what a better place that a backyard, patio ot terrace.</a:t>
            </a:r>
            <a:endParaRPr lang="es-MX" sz="1400" dirty="0">
              <a:solidFill>
                <a:srgbClr val="002060"/>
              </a:solidFill>
            </a:endParaRPr>
          </a:p>
        </p:txBody>
      </p:sp>
      <p:sp>
        <p:nvSpPr>
          <p:cNvPr id="4" name="Rectangle 3"/>
          <p:cNvSpPr/>
          <p:nvPr/>
        </p:nvSpPr>
        <p:spPr>
          <a:xfrm>
            <a:off x="1748306" y="3491525"/>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1200" b="1" u="sng" dirty="0" smtClean="0">
                <a:solidFill>
                  <a:srgbClr val="002060"/>
                </a:solidFill>
              </a:rPr>
              <a:t>Funcional</a:t>
            </a:r>
            <a:r>
              <a:rPr lang="es-MX" sz="1200" b="1" u="sng" dirty="0" smtClean="0">
                <a:solidFill>
                  <a:srgbClr val="002060"/>
                </a:solidFill>
              </a:rPr>
              <a:t>:  </a:t>
            </a:r>
            <a:r>
              <a:rPr lang="es-MX" sz="1200" dirty="0" smtClean="0">
                <a:solidFill>
                  <a:srgbClr val="002060"/>
                </a:solidFill>
              </a:rPr>
              <a:t>Crafted beers have been playing an important role in early stages. More and more consumers are asking for crafted local beers as starting a meal or as a conversation kicker. Moreover, terraces and patios are the perfect freedom moment and licence to connect.</a:t>
            </a:r>
            <a:endParaRPr lang="es-MX" sz="1200" b="1" u="sng" dirty="0" smtClean="0">
              <a:solidFill>
                <a:srgbClr val="002060"/>
              </a:solidFill>
            </a:endParaRPr>
          </a:p>
          <a:p>
            <a:r>
              <a:rPr lang="es-MX" sz="1200" u="sng" dirty="0" smtClean="0">
                <a:solidFill>
                  <a:srgbClr val="002060"/>
                </a:solidFill>
              </a:rPr>
              <a:t>Em</a:t>
            </a:r>
            <a:r>
              <a:rPr lang="es-MX" sz="1200" b="1" u="sng" dirty="0" smtClean="0">
                <a:solidFill>
                  <a:srgbClr val="002060"/>
                </a:solidFill>
              </a:rPr>
              <a:t>ocional</a:t>
            </a:r>
            <a:r>
              <a:rPr lang="es-MX" sz="1200" b="1" u="sng" dirty="0" smtClean="0">
                <a:solidFill>
                  <a:srgbClr val="002060"/>
                </a:solidFill>
              </a:rPr>
              <a:t>:</a:t>
            </a:r>
            <a:r>
              <a:rPr lang="es-MX" sz="1200" b="1" dirty="0" smtClean="0">
                <a:solidFill>
                  <a:srgbClr val="002060"/>
                </a:solidFill>
              </a:rPr>
              <a:t> </a:t>
            </a:r>
            <a:r>
              <a:rPr lang="es-MX" sz="1200" b="1" dirty="0" smtClean="0">
                <a:solidFill>
                  <a:srgbClr val="002060"/>
                </a:solidFill>
              </a:rPr>
              <a:t> </a:t>
            </a:r>
            <a:r>
              <a:rPr lang="es-MX" sz="1200" dirty="0" smtClean="0">
                <a:solidFill>
                  <a:srgbClr val="002060"/>
                </a:solidFill>
              </a:rPr>
              <a:t>To request a crafted beer makes you look different, unique, someone open to new experiences, part of the world and with an original peronality , someone that likes and is ready to share and live moments to the full, unique and social. </a:t>
            </a:r>
            <a:endParaRPr lang="es-MX" sz="1200" dirty="0">
              <a:solidFill>
                <a:srgbClr val="002060"/>
              </a:solidFill>
            </a:endParaRPr>
          </a:p>
        </p:txBody>
      </p:sp>
      <p:sp>
        <p:nvSpPr>
          <p:cNvPr id="5" name="Rectangle 4"/>
          <p:cNvSpPr/>
          <p:nvPr/>
        </p:nvSpPr>
        <p:spPr>
          <a:xfrm>
            <a:off x="1748306" y="2362845"/>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solidFill>
                  <a:srgbClr val="002060"/>
                </a:solidFill>
              </a:rPr>
              <a:t>This is a wheat beer, crafted to be higlhy drinkable (drink many without feeling full), Yet, made with a clear flavor differentiation vs. </a:t>
            </a:r>
            <a:r>
              <a:rPr lang="es-MX" dirty="0" smtClean="0">
                <a:solidFill>
                  <a:srgbClr val="002060"/>
                </a:solidFill>
              </a:rPr>
              <a:t>Mainstream big breweries’ beer, Our beer has taste.</a:t>
            </a:r>
            <a:endParaRPr lang="es-MX" dirty="0">
              <a:solidFill>
                <a:srgbClr val="002060"/>
              </a:solidFill>
            </a:endParaRPr>
          </a:p>
        </p:txBody>
      </p:sp>
      <p:sp>
        <p:nvSpPr>
          <p:cNvPr id="7" name="Rectangle 6"/>
          <p:cNvSpPr/>
          <p:nvPr/>
        </p:nvSpPr>
        <p:spPr>
          <a:xfrm>
            <a:off x="1748306" y="1200741"/>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smtClean="0">
                <a:solidFill>
                  <a:srgbClr val="002060"/>
                </a:solidFill>
              </a:rPr>
              <a:t>Leader, Unique, Free, Trendsetter, Joyful y Social</a:t>
            </a:r>
            <a:endParaRPr lang="es-MX" sz="2400" dirty="0">
              <a:solidFill>
                <a:srgbClr val="002060"/>
              </a:solidFill>
            </a:endParaRPr>
          </a:p>
        </p:txBody>
      </p:sp>
      <p:sp>
        <p:nvSpPr>
          <p:cNvPr id="8" name="Rectangle 7"/>
          <p:cNvSpPr/>
          <p:nvPr/>
        </p:nvSpPr>
        <p:spPr>
          <a:xfrm>
            <a:off x="1748306" y="38637"/>
            <a:ext cx="7318420" cy="1047480"/>
          </a:xfrm>
          <a:prstGeom prst="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dirty="0" smtClean="0">
                <a:solidFill>
                  <a:srgbClr val="002060"/>
                </a:solidFill>
              </a:rPr>
              <a:t>Experiences and moments to connect with others</a:t>
            </a:r>
            <a:endParaRPr lang="es-MX" sz="2800" dirty="0">
              <a:solidFill>
                <a:srgbClr val="002060"/>
              </a:solidFill>
            </a:endParaRPr>
          </a:p>
        </p:txBody>
      </p:sp>
      <p:sp>
        <p:nvSpPr>
          <p:cNvPr id="14" name="Rectangle 13"/>
          <p:cNvSpPr/>
          <p:nvPr/>
        </p:nvSpPr>
        <p:spPr>
          <a:xfrm>
            <a:off x="-69226" y="5883500"/>
            <a:ext cx="1740260" cy="1047480"/>
          </a:xfrm>
          <a:prstGeom prst="rect">
            <a:avLst/>
          </a:prstGeom>
          <a:solidFill>
            <a:srgbClr val="F93757"/>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smtClean="0">
                <a:latin typeface="Arial Narrow" panose="020B0606020202030204" pitchFamily="34" charset="0"/>
              </a:rPr>
              <a:t>TARGET</a:t>
            </a:r>
            <a:endParaRPr lang="es-MX" b="1">
              <a:latin typeface="Arial Narrow" panose="020B0606020202030204" pitchFamily="34" charset="0"/>
            </a:endParaRPr>
          </a:p>
        </p:txBody>
      </p:sp>
      <p:sp>
        <p:nvSpPr>
          <p:cNvPr id="15" name="Rectangle 14"/>
          <p:cNvSpPr/>
          <p:nvPr/>
        </p:nvSpPr>
        <p:spPr>
          <a:xfrm>
            <a:off x="-69226" y="4684905"/>
            <a:ext cx="1740260" cy="1047480"/>
          </a:xfrm>
          <a:prstGeom prst="rect">
            <a:avLst/>
          </a:prstGeom>
          <a:solidFill>
            <a:srgbClr val="D79207"/>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smtClean="0">
                <a:latin typeface="Arial Narrow" panose="020B0606020202030204" pitchFamily="34" charset="0"/>
              </a:rPr>
              <a:t>INSIGHT</a:t>
            </a:r>
            <a:endParaRPr lang="es-MX" b="1">
              <a:latin typeface="Arial Narrow" panose="020B0606020202030204" pitchFamily="34" charset="0"/>
            </a:endParaRPr>
          </a:p>
        </p:txBody>
      </p:sp>
      <p:sp>
        <p:nvSpPr>
          <p:cNvPr id="16" name="Rectangle 15"/>
          <p:cNvSpPr/>
          <p:nvPr/>
        </p:nvSpPr>
        <p:spPr>
          <a:xfrm>
            <a:off x="-69226" y="3522801"/>
            <a:ext cx="1740260" cy="104748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rgbClr val="000000"/>
                </a:solidFill>
                <a:latin typeface="Arial Narrow" panose="020B0606020202030204" pitchFamily="34" charset="0"/>
              </a:rPr>
              <a:t>BENEFIT</a:t>
            </a:r>
            <a:endParaRPr lang="es-MX" b="1" dirty="0">
              <a:solidFill>
                <a:srgbClr val="000000"/>
              </a:solidFill>
              <a:latin typeface="Arial Narrow" panose="020B0606020202030204" pitchFamily="34" charset="0"/>
            </a:endParaRPr>
          </a:p>
        </p:txBody>
      </p:sp>
      <p:sp>
        <p:nvSpPr>
          <p:cNvPr id="17" name="Rectangle 16"/>
          <p:cNvSpPr/>
          <p:nvPr/>
        </p:nvSpPr>
        <p:spPr>
          <a:xfrm>
            <a:off x="-69226" y="2360697"/>
            <a:ext cx="1740260" cy="10474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smtClean="0">
                <a:latin typeface="Arial Narrow" panose="020B0606020202030204" pitchFamily="34" charset="0"/>
              </a:rPr>
              <a:t>REASON TO </a:t>
            </a:r>
          </a:p>
          <a:p>
            <a:pPr algn="ctr"/>
            <a:r>
              <a:rPr lang="es-MX" b="1" smtClean="0">
                <a:latin typeface="Arial Narrow" panose="020B0606020202030204" pitchFamily="34" charset="0"/>
              </a:rPr>
              <a:t>BELIEVE</a:t>
            </a:r>
            <a:endParaRPr lang="es-MX" b="1">
              <a:latin typeface="Arial Narrow" panose="020B0606020202030204" pitchFamily="34" charset="0"/>
            </a:endParaRPr>
          </a:p>
        </p:txBody>
      </p:sp>
      <p:sp>
        <p:nvSpPr>
          <p:cNvPr id="18" name="Rectangle 17"/>
          <p:cNvSpPr/>
          <p:nvPr/>
        </p:nvSpPr>
        <p:spPr>
          <a:xfrm>
            <a:off x="-69226" y="1198593"/>
            <a:ext cx="1740260" cy="104748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latin typeface="Arial Narrow" panose="020B0606020202030204" pitchFamily="34" charset="0"/>
              </a:rPr>
              <a:t>PERSONALITY</a:t>
            </a:r>
            <a:endParaRPr lang="es-MX" b="1" dirty="0">
              <a:latin typeface="Arial Narrow" panose="020B0606020202030204" pitchFamily="34" charset="0"/>
            </a:endParaRPr>
          </a:p>
        </p:txBody>
      </p:sp>
      <p:sp>
        <p:nvSpPr>
          <p:cNvPr id="19" name="Rectangle 18"/>
          <p:cNvSpPr/>
          <p:nvPr/>
        </p:nvSpPr>
        <p:spPr>
          <a:xfrm>
            <a:off x="-69226" y="36489"/>
            <a:ext cx="1740260" cy="104748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latin typeface="Arial Narrow" panose="020B0606020202030204" pitchFamily="34" charset="0"/>
              </a:rPr>
              <a:t>ESSENCE</a:t>
            </a:r>
            <a:endParaRPr lang="es-MX" b="1" dirty="0">
              <a:latin typeface="Arial Narrow" panose="020B0606020202030204" pitchFamily="34" charset="0"/>
            </a:endParaRPr>
          </a:p>
        </p:txBody>
      </p:sp>
    </p:spTree>
    <p:extLst>
      <p:ext uri="{BB962C8B-B14F-4D97-AF65-F5344CB8AC3E}">
        <p14:creationId xmlns:p14="http://schemas.microsoft.com/office/powerpoint/2010/main" val="1716572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These are the top </a:t>
            </a:r>
            <a:r>
              <a:rPr lang="en-US" sz="2800" dirty="0" smtClean="0"/>
              <a:t>10 craft beer most sold in our market (Mexico)</a:t>
            </a:r>
            <a:endParaRPr lang="en-US" sz="2800" dirty="0"/>
          </a:p>
        </p:txBody>
      </p:sp>
      <p:pic>
        <p:nvPicPr>
          <p:cNvPr id="6" name="Picture 5"/>
          <p:cNvPicPr>
            <a:picLocks noChangeAspect="1"/>
          </p:cNvPicPr>
          <p:nvPr/>
        </p:nvPicPr>
        <p:blipFill>
          <a:blip r:embed="rId2"/>
          <a:stretch>
            <a:fillRect/>
          </a:stretch>
        </p:blipFill>
        <p:spPr>
          <a:xfrm>
            <a:off x="-10652" y="1586893"/>
            <a:ext cx="4300096" cy="4736338"/>
          </a:xfrm>
          <a:prstGeom prst="rect">
            <a:avLst/>
          </a:prstGeom>
        </p:spPr>
      </p:pic>
      <p:pic>
        <p:nvPicPr>
          <p:cNvPr id="7" name="Picture 6"/>
          <p:cNvPicPr>
            <a:picLocks noChangeAspect="1"/>
          </p:cNvPicPr>
          <p:nvPr/>
        </p:nvPicPr>
        <p:blipFill>
          <a:blip r:embed="rId3"/>
          <a:stretch>
            <a:fillRect/>
          </a:stretch>
        </p:blipFill>
        <p:spPr>
          <a:xfrm>
            <a:off x="4322862" y="1603605"/>
            <a:ext cx="4831502" cy="4579667"/>
          </a:xfrm>
          <a:prstGeom prst="rect">
            <a:avLst/>
          </a:prstGeom>
        </p:spPr>
      </p:pic>
    </p:spTree>
    <p:extLst>
      <p:ext uri="{BB962C8B-B14F-4D97-AF65-F5344CB8AC3E}">
        <p14:creationId xmlns:p14="http://schemas.microsoft.com/office/powerpoint/2010/main" val="42424476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1371600"/>
            <a:ext cx="9144000" cy="4114800"/>
          </a:xfrm>
          <a:prstGeom prst="rect">
            <a:avLst/>
          </a:prstGeom>
        </p:spPr>
      </p:pic>
    </p:spTree>
    <p:extLst>
      <p:ext uri="{BB962C8B-B14F-4D97-AF65-F5344CB8AC3E}">
        <p14:creationId xmlns:p14="http://schemas.microsoft.com/office/powerpoint/2010/main" val="3753263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pic>
        <p:nvPicPr>
          <p:cNvPr id="4" name="Marcador de contenido 3"/>
          <p:cNvPicPr>
            <a:picLocks noGrp="1" noChangeAspect="1"/>
          </p:cNvPicPr>
          <p:nvPr>
            <p:ph idx="1"/>
          </p:nvPr>
        </p:nvPicPr>
        <p:blipFill rotWithShape="1">
          <a:blip r:embed="rId2"/>
          <a:srcRect l="12604" t="2503" r="13811" b="2503"/>
          <a:stretch/>
        </p:blipFill>
        <p:spPr>
          <a:xfrm>
            <a:off x="0" y="2554681"/>
            <a:ext cx="4444594" cy="3321830"/>
          </a:xfrm>
        </p:spPr>
      </p:pic>
      <p:pic>
        <p:nvPicPr>
          <p:cNvPr id="5" name="Imagen 4"/>
          <p:cNvPicPr>
            <a:picLocks noChangeAspect="1"/>
          </p:cNvPicPr>
          <p:nvPr/>
        </p:nvPicPr>
        <p:blipFill>
          <a:blip r:embed="rId3"/>
          <a:stretch>
            <a:fillRect/>
          </a:stretch>
        </p:blipFill>
        <p:spPr>
          <a:xfrm>
            <a:off x="4705382" y="1816019"/>
            <a:ext cx="4233933" cy="4310144"/>
          </a:xfrm>
          <a:prstGeom prst="rect">
            <a:avLst/>
          </a:prstGeom>
        </p:spPr>
      </p:pic>
    </p:spTree>
    <p:extLst>
      <p:ext uri="{BB962C8B-B14F-4D97-AF65-F5344CB8AC3E}">
        <p14:creationId xmlns:p14="http://schemas.microsoft.com/office/powerpoint/2010/main" val="1463844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pic>
        <p:nvPicPr>
          <p:cNvPr id="4" name="Marcador de contenido 3"/>
          <p:cNvPicPr>
            <a:picLocks noGrp="1" noChangeAspect="1"/>
          </p:cNvPicPr>
          <p:nvPr>
            <p:ph idx="1"/>
          </p:nvPr>
        </p:nvPicPr>
        <p:blipFill>
          <a:blip r:embed="rId2"/>
          <a:srcRect t="8727" b="8727"/>
          <a:stretch>
            <a:fillRect/>
          </a:stretch>
        </p:blipFill>
        <p:spPr/>
      </p:pic>
    </p:spTree>
    <p:extLst>
      <p:ext uri="{BB962C8B-B14F-4D97-AF65-F5344CB8AC3E}">
        <p14:creationId xmlns:p14="http://schemas.microsoft.com/office/powerpoint/2010/main" val="2631201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ou</a:t>
            </a:r>
            <a:r>
              <a:rPr lang="en-US" dirty="0" smtClean="0"/>
              <a:t>r target?</a:t>
            </a:r>
            <a:endParaRPr lang="en-US" dirty="0"/>
          </a:p>
        </p:txBody>
      </p:sp>
      <p:pic>
        <p:nvPicPr>
          <p:cNvPr id="5" name="Content Placeholder 4"/>
          <p:cNvPicPr>
            <a:picLocks noGrp="1" noChangeAspect="1"/>
          </p:cNvPicPr>
          <p:nvPr>
            <p:ph idx="1"/>
          </p:nvPr>
        </p:nvPicPr>
        <p:blipFill>
          <a:blip r:embed="rId2"/>
          <a:srcRect t="8591" b="8591"/>
          <a:stretch>
            <a:fillRect/>
          </a:stretch>
        </p:blipFill>
        <p:spPr/>
      </p:pic>
      <p:sp>
        <p:nvSpPr>
          <p:cNvPr id="6" name="TextBox 5"/>
          <p:cNvSpPr txBox="1"/>
          <p:nvPr/>
        </p:nvSpPr>
        <p:spPr>
          <a:xfrm>
            <a:off x="3391927" y="6076027"/>
            <a:ext cx="2452414" cy="707886"/>
          </a:xfrm>
          <a:prstGeom prst="rect">
            <a:avLst/>
          </a:prstGeom>
          <a:noFill/>
        </p:spPr>
        <p:txBody>
          <a:bodyPr wrap="none" rtlCol="0">
            <a:spAutoFit/>
          </a:bodyPr>
          <a:lstStyle/>
          <a:p>
            <a:r>
              <a:rPr lang="en-US" sz="4000" dirty="0" err="1" smtClean="0"/>
              <a:t>Millennials</a:t>
            </a:r>
            <a:endParaRPr lang="en-US" sz="4000" dirty="0"/>
          </a:p>
        </p:txBody>
      </p:sp>
    </p:spTree>
    <p:extLst>
      <p:ext uri="{BB962C8B-B14F-4D97-AF65-F5344CB8AC3E}">
        <p14:creationId xmlns:p14="http://schemas.microsoft.com/office/powerpoint/2010/main" val="99155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9678" y="1177499"/>
            <a:ext cx="8924068" cy="5390137"/>
          </a:xfrm>
          <a:prstGeom prst="rect">
            <a:avLst/>
          </a:prstGeom>
        </p:spPr>
      </p:pic>
      <p:sp>
        <p:nvSpPr>
          <p:cNvPr id="5" name="TextBox 4"/>
          <p:cNvSpPr txBox="1"/>
          <p:nvPr/>
        </p:nvSpPr>
        <p:spPr>
          <a:xfrm>
            <a:off x="0" y="218941"/>
            <a:ext cx="9311425" cy="707886"/>
          </a:xfrm>
          <a:prstGeom prst="rect">
            <a:avLst/>
          </a:prstGeom>
          <a:noFill/>
        </p:spPr>
        <p:txBody>
          <a:bodyPr wrap="square" rtlCol="0">
            <a:spAutoFit/>
          </a:bodyPr>
          <a:lstStyle/>
          <a:p>
            <a:pPr algn="ctr"/>
            <a:r>
              <a:rPr lang="es-MX" sz="4000" b="1" dirty="0" smtClean="0">
                <a:latin typeface="Arial Narrow" panose="020B0606020202030204" pitchFamily="34" charset="0"/>
              </a:rPr>
              <a:t>This is a new generation</a:t>
            </a:r>
            <a:endParaRPr lang="en-US" sz="4000" b="1" dirty="0">
              <a:latin typeface="Arial Narrow" panose="020B0606020202030204" pitchFamily="34" charset="0"/>
            </a:endParaRPr>
          </a:p>
        </p:txBody>
      </p:sp>
    </p:spTree>
    <p:extLst>
      <p:ext uri="{BB962C8B-B14F-4D97-AF65-F5344CB8AC3E}">
        <p14:creationId xmlns:p14="http://schemas.microsoft.com/office/powerpoint/2010/main" val="261436949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 y="868940"/>
            <a:ext cx="9144000" cy="5569249"/>
          </a:xfrm>
          <a:prstGeom prst="rect">
            <a:avLst/>
          </a:prstGeom>
        </p:spPr>
      </p:pic>
      <p:sp>
        <p:nvSpPr>
          <p:cNvPr id="5" name="TextBox 4"/>
          <p:cNvSpPr txBox="1"/>
          <p:nvPr/>
        </p:nvSpPr>
        <p:spPr>
          <a:xfrm>
            <a:off x="0" y="144035"/>
            <a:ext cx="9144000" cy="954107"/>
          </a:xfrm>
          <a:prstGeom prst="rect">
            <a:avLst/>
          </a:prstGeom>
          <a:noFill/>
        </p:spPr>
        <p:txBody>
          <a:bodyPr wrap="square" rtlCol="0">
            <a:spAutoFit/>
          </a:bodyPr>
          <a:lstStyle/>
          <a:p>
            <a:pPr algn="ctr"/>
            <a:r>
              <a:rPr lang="es-MX" sz="2800" b="1" dirty="0" smtClean="0">
                <a:latin typeface="Arial Narrow" panose="020B0606020202030204" pitchFamily="34" charset="0"/>
              </a:rPr>
              <a:t>They want to feel unique, and they share everything, experiences, moments, products.</a:t>
            </a:r>
            <a:endParaRPr lang="en-US" sz="2800" b="1" dirty="0">
              <a:latin typeface="Arial Narrow" panose="020B0606020202030204" pitchFamily="34" charset="0"/>
            </a:endParaRPr>
          </a:p>
        </p:txBody>
      </p:sp>
    </p:spTree>
    <p:extLst>
      <p:ext uri="{BB962C8B-B14F-4D97-AF65-F5344CB8AC3E}">
        <p14:creationId xmlns:p14="http://schemas.microsoft.com/office/powerpoint/2010/main" val="1247313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9250" y="1262624"/>
            <a:ext cx="2618370" cy="1894351"/>
          </a:xfrm>
          <a:prstGeom prst="rect">
            <a:avLst/>
          </a:prstGeom>
        </p:spPr>
      </p:pic>
      <p:sp>
        <p:nvSpPr>
          <p:cNvPr id="3" name="TextBox 2"/>
          <p:cNvSpPr txBox="1"/>
          <p:nvPr/>
        </p:nvSpPr>
        <p:spPr>
          <a:xfrm>
            <a:off x="751905" y="885710"/>
            <a:ext cx="2058827" cy="369332"/>
          </a:xfrm>
          <a:prstGeom prst="rect">
            <a:avLst/>
          </a:prstGeom>
          <a:noFill/>
        </p:spPr>
        <p:txBody>
          <a:bodyPr wrap="none" rtlCol="0">
            <a:spAutoFit/>
          </a:bodyPr>
          <a:lstStyle/>
          <a:p>
            <a:r>
              <a:rPr lang="en-US" dirty="0" smtClean="0"/>
              <a:t>They Are connected</a:t>
            </a:r>
            <a:endParaRPr lang="en-US" dirty="0"/>
          </a:p>
        </p:txBody>
      </p:sp>
      <p:pic>
        <p:nvPicPr>
          <p:cNvPr id="4" name="Picture 3"/>
          <p:cNvPicPr>
            <a:picLocks noChangeAspect="1"/>
          </p:cNvPicPr>
          <p:nvPr/>
        </p:nvPicPr>
        <p:blipFill>
          <a:blip r:embed="rId3"/>
          <a:stretch>
            <a:fillRect/>
          </a:stretch>
        </p:blipFill>
        <p:spPr>
          <a:xfrm>
            <a:off x="3320670" y="1262624"/>
            <a:ext cx="3012041" cy="2004376"/>
          </a:xfrm>
          <a:prstGeom prst="rect">
            <a:avLst/>
          </a:prstGeom>
        </p:spPr>
      </p:pic>
      <p:sp>
        <p:nvSpPr>
          <p:cNvPr id="5" name="TextBox 4"/>
          <p:cNvSpPr txBox="1"/>
          <p:nvPr/>
        </p:nvSpPr>
        <p:spPr>
          <a:xfrm>
            <a:off x="3945343" y="885710"/>
            <a:ext cx="1904638" cy="369332"/>
          </a:xfrm>
          <a:prstGeom prst="rect">
            <a:avLst/>
          </a:prstGeom>
          <a:noFill/>
        </p:spPr>
        <p:txBody>
          <a:bodyPr wrap="none" rtlCol="0">
            <a:spAutoFit/>
          </a:bodyPr>
          <a:lstStyle/>
          <a:p>
            <a:r>
              <a:rPr lang="en-US" dirty="0" smtClean="0"/>
              <a:t>They love to share</a:t>
            </a:r>
            <a:endParaRPr lang="en-US" dirty="0"/>
          </a:p>
        </p:txBody>
      </p:sp>
      <p:pic>
        <p:nvPicPr>
          <p:cNvPr id="6" name="Picture 5"/>
          <p:cNvPicPr>
            <a:picLocks noChangeAspect="1"/>
          </p:cNvPicPr>
          <p:nvPr/>
        </p:nvPicPr>
        <p:blipFill>
          <a:blip r:embed="rId4"/>
          <a:stretch>
            <a:fillRect/>
          </a:stretch>
        </p:blipFill>
        <p:spPr>
          <a:xfrm>
            <a:off x="64405" y="4464882"/>
            <a:ext cx="3591040" cy="1985774"/>
          </a:xfrm>
          <a:prstGeom prst="rect">
            <a:avLst/>
          </a:prstGeom>
        </p:spPr>
      </p:pic>
      <p:sp>
        <p:nvSpPr>
          <p:cNvPr id="7" name="TextBox 6"/>
          <p:cNvSpPr txBox="1"/>
          <p:nvPr/>
        </p:nvSpPr>
        <p:spPr>
          <a:xfrm>
            <a:off x="3904101" y="3814219"/>
            <a:ext cx="2503270" cy="646331"/>
          </a:xfrm>
          <a:prstGeom prst="rect">
            <a:avLst/>
          </a:prstGeom>
          <a:noFill/>
        </p:spPr>
        <p:txBody>
          <a:bodyPr wrap="square" rtlCol="0">
            <a:spAutoFit/>
          </a:bodyPr>
          <a:lstStyle/>
          <a:p>
            <a:pPr algn="ctr"/>
            <a:r>
              <a:rPr lang="en-US" dirty="0" smtClean="0"/>
              <a:t>They love to enjoy experiences</a:t>
            </a:r>
            <a:endParaRPr lang="en-US" dirty="0"/>
          </a:p>
        </p:txBody>
      </p:sp>
      <p:sp>
        <p:nvSpPr>
          <p:cNvPr id="8" name="TextBox 7"/>
          <p:cNvSpPr txBox="1"/>
          <p:nvPr/>
        </p:nvSpPr>
        <p:spPr>
          <a:xfrm>
            <a:off x="175400" y="3947915"/>
            <a:ext cx="3539105" cy="369332"/>
          </a:xfrm>
          <a:prstGeom prst="rect">
            <a:avLst/>
          </a:prstGeom>
          <a:noFill/>
        </p:spPr>
        <p:txBody>
          <a:bodyPr wrap="square" rtlCol="0">
            <a:spAutoFit/>
          </a:bodyPr>
          <a:lstStyle/>
          <a:p>
            <a:pPr algn="ctr"/>
            <a:r>
              <a:rPr lang="en-US" dirty="0" smtClean="0"/>
              <a:t>They are not individualists</a:t>
            </a:r>
            <a:endParaRPr lang="en-US" dirty="0"/>
          </a:p>
        </p:txBody>
      </p:sp>
      <p:pic>
        <p:nvPicPr>
          <p:cNvPr id="9" name="Picture 8"/>
          <p:cNvPicPr>
            <a:picLocks noChangeAspect="1"/>
          </p:cNvPicPr>
          <p:nvPr/>
        </p:nvPicPr>
        <p:blipFill>
          <a:blip r:embed="rId5"/>
          <a:stretch>
            <a:fillRect/>
          </a:stretch>
        </p:blipFill>
        <p:spPr>
          <a:xfrm>
            <a:off x="4047672" y="4464882"/>
            <a:ext cx="2142062" cy="1985774"/>
          </a:xfrm>
          <a:prstGeom prst="rect">
            <a:avLst/>
          </a:prstGeom>
        </p:spPr>
      </p:pic>
      <p:pic>
        <p:nvPicPr>
          <p:cNvPr id="10" name="Picture 9"/>
          <p:cNvPicPr>
            <a:picLocks noChangeAspect="1"/>
          </p:cNvPicPr>
          <p:nvPr/>
        </p:nvPicPr>
        <p:blipFill>
          <a:blip r:embed="rId6"/>
          <a:stretch>
            <a:fillRect/>
          </a:stretch>
        </p:blipFill>
        <p:spPr>
          <a:xfrm>
            <a:off x="6476008" y="4464882"/>
            <a:ext cx="2627332" cy="1985774"/>
          </a:xfrm>
          <a:prstGeom prst="rect">
            <a:avLst/>
          </a:prstGeom>
        </p:spPr>
      </p:pic>
      <p:sp>
        <p:nvSpPr>
          <p:cNvPr id="11" name="TextBox 10"/>
          <p:cNvSpPr txBox="1"/>
          <p:nvPr/>
        </p:nvSpPr>
        <p:spPr>
          <a:xfrm>
            <a:off x="6783854" y="3794734"/>
            <a:ext cx="2140771" cy="646331"/>
          </a:xfrm>
          <a:prstGeom prst="rect">
            <a:avLst/>
          </a:prstGeom>
          <a:noFill/>
        </p:spPr>
        <p:txBody>
          <a:bodyPr wrap="square" rtlCol="0">
            <a:spAutoFit/>
          </a:bodyPr>
          <a:lstStyle/>
          <a:p>
            <a:pPr algn="ctr"/>
            <a:r>
              <a:rPr lang="en-US" dirty="0" smtClean="0"/>
              <a:t>They look after balance</a:t>
            </a:r>
            <a:endParaRPr lang="en-US" dirty="0"/>
          </a:p>
        </p:txBody>
      </p:sp>
      <p:pic>
        <p:nvPicPr>
          <p:cNvPr id="12" name="Picture 11"/>
          <p:cNvPicPr>
            <a:picLocks noChangeAspect="1"/>
          </p:cNvPicPr>
          <p:nvPr/>
        </p:nvPicPr>
        <p:blipFill>
          <a:blip r:embed="rId7"/>
          <a:stretch>
            <a:fillRect/>
          </a:stretch>
        </p:blipFill>
        <p:spPr>
          <a:xfrm>
            <a:off x="7050922" y="1365067"/>
            <a:ext cx="1358523" cy="1901933"/>
          </a:xfrm>
          <a:prstGeom prst="rect">
            <a:avLst/>
          </a:prstGeom>
        </p:spPr>
      </p:pic>
      <p:sp>
        <p:nvSpPr>
          <p:cNvPr id="13" name="TextBox 12"/>
          <p:cNvSpPr txBox="1"/>
          <p:nvPr/>
        </p:nvSpPr>
        <p:spPr>
          <a:xfrm>
            <a:off x="6601265" y="859867"/>
            <a:ext cx="2323360" cy="369332"/>
          </a:xfrm>
          <a:prstGeom prst="rect">
            <a:avLst/>
          </a:prstGeom>
          <a:noFill/>
        </p:spPr>
        <p:txBody>
          <a:bodyPr wrap="none" rtlCol="0">
            <a:spAutoFit/>
          </a:bodyPr>
          <a:lstStyle/>
          <a:p>
            <a:r>
              <a:rPr lang="en-US" dirty="0" smtClean="0"/>
              <a:t>To succeed is to create</a:t>
            </a:r>
            <a:endParaRPr lang="en-US" dirty="0"/>
          </a:p>
        </p:txBody>
      </p:sp>
    </p:spTree>
    <p:extLst>
      <p:ext uri="{BB962C8B-B14F-4D97-AF65-F5344CB8AC3E}">
        <p14:creationId xmlns:p14="http://schemas.microsoft.com/office/powerpoint/2010/main" val="3416410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89</TotalTime>
  <Words>341</Words>
  <Application>Microsoft Macintosh PowerPoint</Application>
  <PresentationFormat>Presentación en pantalla (4:3)</PresentationFormat>
  <Paragraphs>29</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Office Theme</vt:lpstr>
      <vt:lpstr>Backyard</vt:lpstr>
      <vt:lpstr>These are the top 10 craft beer most sold in our market (Mexico)</vt:lpstr>
      <vt:lpstr>Presentación de PowerPoint</vt:lpstr>
      <vt:lpstr>Presentación de PowerPoint</vt:lpstr>
      <vt:lpstr>Presentación de PowerPoint</vt:lpstr>
      <vt:lpstr>Who is our target?</vt:lpstr>
      <vt:lpstr>Presentación de PowerPoint</vt:lpstr>
      <vt:lpstr>Presentación de PowerPoint</vt:lpstr>
      <vt:lpstr>Presentación de PowerPoint</vt:lpstr>
      <vt:lpstr>Presentación de PowerPoint</vt:lpstr>
      <vt:lpstr>How should a product be in order to appeal to them?</vt:lpstr>
      <vt:lpstr>Presentación de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Nuestro Target</dc:title>
  <dc:creator>Ramon Murguia</dc:creator>
  <cp:lastModifiedBy>Humberto Trevino</cp:lastModifiedBy>
  <cp:revision>10</cp:revision>
  <dcterms:created xsi:type="dcterms:W3CDTF">2015-06-11T19:13:56Z</dcterms:created>
  <dcterms:modified xsi:type="dcterms:W3CDTF">2015-07-26T18:58:58Z</dcterms:modified>
</cp:coreProperties>
</file>